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F9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2" y="24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0F5CA-55C2-489A-98B0-DD1499323B05}" type="datetimeFigureOut">
              <a:rPr lang="en-US" smtClean="0"/>
              <a:pPr/>
              <a:t>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08B5-C460-4960-993A-DE667907A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0F5CA-55C2-489A-98B0-DD1499323B05}" type="datetimeFigureOut">
              <a:rPr lang="en-US" smtClean="0"/>
              <a:pPr/>
              <a:t>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08B5-C460-4960-993A-DE667907A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0F5CA-55C2-489A-98B0-DD1499323B05}" type="datetimeFigureOut">
              <a:rPr lang="en-US" smtClean="0"/>
              <a:pPr/>
              <a:t>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08B5-C460-4960-993A-DE667907A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0F5CA-55C2-489A-98B0-DD1499323B05}" type="datetimeFigureOut">
              <a:rPr lang="en-US" smtClean="0"/>
              <a:pPr/>
              <a:t>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08B5-C460-4960-993A-DE667907A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0F5CA-55C2-489A-98B0-DD1499323B05}" type="datetimeFigureOut">
              <a:rPr lang="en-US" smtClean="0"/>
              <a:pPr/>
              <a:t>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08B5-C460-4960-993A-DE667907A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0F5CA-55C2-489A-98B0-DD1499323B05}" type="datetimeFigureOut">
              <a:rPr lang="en-US" smtClean="0"/>
              <a:pPr/>
              <a:t>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08B5-C460-4960-993A-DE667907A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0F5CA-55C2-489A-98B0-DD1499323B05}" type="datetimeFigureOut">
              <a:rPr lang="en-US" smtClean="0"/>
              <a:pPr/>
              <a:t>1/1/2011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08B5-C460-4960-993A-DE667907A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0F5CA-55C2-489A-98B0-DD1499323B05}" type="datetimeFigureOut">
              <a:rPr lang="en-US" smtClean="0"/>
              <a:pPr/>
              <a:t>1/1/2011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08B5-C460-4960-993A-DE667907A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0F5CA-55C2-489A-98B0-DD1499323B05}" type="datetimeFigureOut">
              <a:rPr lang="en-US" smtClean="0"/>
              <a:pPr/>
              <a:t>1/1/2011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08B5-C460-4960-993A-DE667907A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0F5CA-55C2-489A-98B0-DD1499323B05}" type="datetimeFigureOut">
              <a:rPr lang="en-US" smtClean="0"/>
              <a:pPr/>
              <a:t>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08B5-C460-4960-993A-DE667907A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0F5CA-55C2-489A-98B0-DD1499323B05}" type="datetimeFigureOut">
              <a:rPr lang="en-US" smtClean="0"/>
              <a:pPr/>
              <a:t>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08B5-C460-4960-993A-DE667907A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0F5CA-55C2-489A-98B0-DD1499323B05}" type="datetimeFigureOut">
              <a:rPr lang="en-US" smtClean="0"/>
              <a:pPr/>
              <a:t>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B08B5-C460-4960-993A-DE667907A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unecorporation.org/" TargetMode="External"/><Relationship Id="rId13" Type="http://schemas.openxmlformats.org/officeDocument/2006/relationships/hyperlink" Target="http://www.maha-arogya.gov.in/" TargetMode="External"/><Relationship Id="rId3" Type="http://schemas.openxmlformats.org/officeDocument/2006/relationships/image" Target="../media/image1.jpeg"/><Relationship Id="rId7" Type="http://schemas.openxmlformats.org/officeDocument/2006/relationships/hyperlink" Target="http://www.msrtc.gov.in/" TargetMode="External"/><Relationship Id="rId12" Type="http://schemas.openxmlformats.org/officeDocument/2006/relationships/hyperlink" Target="http://www.mahapolice.gov.in/" TargetMode="External"/><Relationship Id="rId2" Type="http://schemas.openxmlformats.org/officeDocument/2006/relationships/hyperlink" Target="http://www.maharashtra.gov.in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mahatranscom.in/" TargetMode="External"/><Relationship Id="rId11" Type="http://schemas.openxmlformats.org/officeDocument/2006/relationships/hyperlink" Target="http://www.bombayhighcourt.nic.in/" TargetMode="External"/><Relationship Id="rId5" Type="http://schemas.openxmlformats.org/officeDocument/2006/relationships/hyperlink" Target="http://www.nagpur.gov.in/" TargetMode="External"/><Relationship Id="rId15" Type="http://schemas.openxmlformats.org/officeDocument/2006/relationships/hyperlink" Target="http://www.mahabhulekh.maharashtra.gov.in/" TargetMode="External"/><Relationship Id="rId10" Type="http://schemas.openxmlformats.org/officeDocument/2006/relationships/hyperlink" Target="http://www.mahaagri.gov.in/" TargetMode="External"/><Relationship Id="rId4" Type="http://schemas.openxmlformats.org/officeDocument/2006/relationships/hyperlink" Target="http://www.mahapwd.com/" TargetMode="External"/><Relationship Id="rId9" Type="http://schemas.openxmlformats.org/officeDocument/2006/relationships/hyperlink" Target="http://www.maharashtratourism.gov.in/" TargetMode="External"/><Relationship Id="rId14" Type="http://schemas.openxmlformats.org/officeDocument/2006/relationships/hyperlink" Target="http://www.ceomaharashtra.gov.in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wdmaharashtraetender.in/" TargetMode="External"/><Relationship Id="rId3" Type="http://schemas.openxmlformats.org/officeDocument/2006/relationships/hyperlink" Target="http://www.maharashtra.gov.in/" TargetMode="External"/><Relationship Id="rId7" Type="http://schemas.openxmlformats.org/officeDocument/2006/relationships/hyperlink" Target="http://www.maharashtraetenders.in/" TargetMode="External"/><Relationship Id="rId12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mahapwd.com/" TargetMode="External"/><Relationship Id="rId11" Type="http://schemas.openxmlformats.org/officeDocument/2006/relationships/hyperlink" Target="http://www.shopactregistration.org/" TargetMode="External"/><Relationship Id="rId5" Type="http://schemas.openxmlformats.org/officeDocument/2006/relationships/hyperlink" Target="http://www.gst.gov.in/" TargetMode="External"/><Relationship Id="rId10" Type="http://schemas.openxmlformats.org/officeDocument/2006/relationships/hyperlink" Target="http://www.incometaxindiaefiling.gov.in/" TargetMode="External"/><Relationship Id="rId4" Type="http://schemas.openxmlformats.org/officeDocument/2006/relationships/hyperlink" Target="http://www.incometaxindia.gov.in/" TargetMode="External"/><Relationship Id="rId9" Type="http://schemas.openxmlformats.org/officeDocument/2006/relationships/hyperlink" Target="http://www.eauction.gov.in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harashtra.gov.i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914400" y="1143000"/>
            <a:ext cx="7162800" cy="762000"/>
            <a:chOff x="1676400" y="1219200"/>
            <a:chExt cx="7162800" cy="762000"/>
          </a:xfrm>
        </p:grpSpPr>
        <p:sp>
          <p:nvSpPr>
            <p:cNvPr id="4" name="Rectangle 3"/>
            <p:cNvSpPr/>
            <p:nvPr/>
          </p:nvSpPr>
          <p:spPr>
            <a:xfrm>
              <a:off x="1676400" y="1219200"/>
              <a:ext cx="2057400" cy="762000"/>
            </a:xfrm>
            <a:prstGeom prst="rect">
              <a:avLst/>
            </a:prstGeom>
            <a:effectLst>
              <a:outerShdw blurRad="165100" dir="13080000" sx="97000" sy="97000" kx="-1200000" algn="bl" rotWithShape="0">
                <a:schemeClr val="tx2">
                  <a:lumMod val="40000"/>
                  <a:lumOff val="60000"/>
                  <a:alpha val="80000"/>
                </a:scheme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endPara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  <a:p>
              <a:pPr algn="ctr"/>
              <a:r>
                <a:rPr lang="en-US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 </a:t>
              </a:r>
              <a:r>
                <a:rPr lang="en-US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 Black" pitchFamily="34" charset="0"/>
                </a:rPr>
                <a:t>Government</a:t>
              </a:r>
            </a:p>
            <a:p>
              <a:pPr algn="ctr"/>
              <a:r>
                <a:rPr lang="en-US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 Black" pitchFamily="34" charset="0"/>
                </a:rPr>
                <a:t>	</a:t>
              </a:r>
              <a:endPara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4343400" y="1219200"/>
              <a:ext cx="1828800" cy="762000"/>
            </a:xfrm>
            <a:prstGeom prst="rect">
              <a:avLst/>
            </a:prstGeom>
            <a:effectLst>
              <a:outerShdw blurRad="165100" dir="13080000" sx="97000" sy="97000" kx="-1200000" algn="bl" rotWithShape="0">
                <a:schemeClr val="tx2">
                  <a:lumMod val="40000"/>
                  <a:lumOff val="60000"/>
                  <a:alpha val="80000"/>
                </a:schemeClr>
              </a:outerShd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 Black" pitchFamily="34" charset="0"/>
                </a:rPr>
                <a:t>Website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6781800" y="1219200"/>
              <a:ext cx="2057400" cy="762000"/>
            </a:xfrm>
            <a:prstGeom prst="rect">
              <a:avLst/>
            </a:prstGeom>
            <a:effectLst>
              <a:outerShdw blurRad="165100" dir="13080000" sx="97000" sy="97000" kx="-1200000" algn="bl" rotWithShape="0">
                <a:schemeClr val="tx2">
                  <a:lumMod val="40000"/>
                  <a:lumOff val="60000"/>
                  <a:alpha val="80000"/>
                </a:schemeClr>
              </a:outerShdw>
            </a:effectLst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 Black" pitchFamily="34" charset="0"/>
                </a:rPr>
                <a:t>Citizen</a:t>
              </a:r>
              <a:endPara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  <a:p>
              <a:pPr algn="ctr"/>
              <a:endPara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endParaRPr>
            </a:p>
          </p:txBody>
        </p:sp>
        <p:sp>
          <p:nvSpPr>
            <p:cNvPr id="7" name="Right Arrow 6"/>
            <p:cNvSpPr/>
            <p:nvPr/>
          </p:nvSpPr>
          <p:spPr>
            <a:xfrm>
              <a:off x="3810000" y="1524000"/>
              <a:ext cx="457200" cy="2286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Arrow 7"/>
            <p:cNvSpPr/>
            <p:nvPr/>
          </p:nvSpPr>
          <p:spPr>
            <a:xfrm>
              <a:off x="6248400" y="1524000"/>
              <a:ext cx="457200" cy="2286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33400" y="3048000"/>
            <a:ext cx="7467600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42900" indent="-342900">
              <a:buAutoNum type="arabicParenR"/>
            </a:pPr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 marL="342900" indent="-342900">
              <a:buAutoNum type="arabicParenR"/>
            </a:pPr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 marL="342900" indent="-342900">
              <a:buAutoNum type="arabicParenR"/>
            </a:pPr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342900" indent="-342900">
              <a:buAutoNum type="arabicParenR"/>
            </a:pP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72200" y="1944469"/>
            <a:ext cx="2057400" cy="36933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19200" y="381000"/>
            <a:ext cx="6858000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Government-to-Citizen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6" name="Picture 15" descr="download (1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2057400"/>
            <a:ext cx="2466975" cy="1752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381000" y="3810000"/>
            <a:ext cx="8458200" cy="4939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400" b="1" dirty="0" smtClean="0">
                <a:solidFill>
                  <a:srgbClr val="C00000"/>
                </a:solidFill>
                <a:hlinkClick r:id="rId2"/>
              </a:rPr>
              <a:t>www.maharashtra.gov.in</a:t>
            </a:r>
            <a:endParaRPr lang="en-US" sz="1400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1400" b="1" dirty="0" smtClean="0">
                <a:solidFill>
                  <a:srgbClr val="C00000"/>
                </a:solidFill>
                <a:hlinkClick r:id="rId4"/>
              </a:rPr>
              <a:t>www.mahapwd.com</a:t>
            </a:r>
            <a:endParaRPr lang="en-US" sz="1400" b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1400" b="1" dirty="0" smtClean="0">
                <a:solidFill>
                  <a:srgbClr val="C00000"/>
                </a:solidFill>
                <a:hlinkClick r:id="rId5"/>
              </a:rPr>
              <a:t>www.nagpur.gov.in</a:t>
            </a:r>
            <a:endParaRPr lang="en-US" sz="1400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1400" b="1" dirty="0" smtClean="0">
                <a:solidFill>
                  <a:srgbClr val="C00000"/>
                </a:solidFill>
                <a:hlinkClick r:id="rId6"/>
              </a:rPr>
              <a:t>www.mahatranscom.in</a:t>
            </a:r>
            <a:endParaRPr lang="en-US" sz="1400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1400" b="1" dirty="0" smtClean="0">
                <a:solidFill>
                  <a:srgbClr val="C00000"/>
                </a:solidFill>
                <a:hlinkClick r:id="rId7"/>
              </a:rPr>
              <a:t>www.msrtc.gov.in </a:t>
            </a:r>
            <a:endParaRPr lang="en-US" sz="1400" b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1400" b="1" dirty="0" smtClean="0">
                <a:solidFill>
                  <a:srgbClr val="C00000"/>
                </a:solidFill>
                <a:hlinkClick r:id="rId8"/>
              </a:rPr>
              <a:t>www.punecorporation.org</a:t>
            </a:r>
            <a:endParaRPr lang="en-US" sz="1400" b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1400" b="1" dirty="0" smtClean="0">
                <a:solidFill>
                  <a:srgbClr val="C00000"/>
                </a:solidFill>
                <a:hlinkClick r:id="rId9"/>
              </a:rPr>
              <a:t>www.maharashtratourism.gov.in</a:t>
            </a:r>
            <a:endParaRPr lang="en-US" sz="1400" b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1400" b="1" dirty="0" smtClean="0">
                <a:solidFill>
                  <a:srgbClr val="C00000"/>
                </a:solidFill>
                <a:hlinkClick r:id="rId10"/>
              </a:rPr>
              <a:t>www.mahaagri.gov.in</a:t>
            </a:r>
            <a:endParaRPr lang="en-US" sz="1400" b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1400" b="1" dirty="0" smtClean="0">
                <a:solidFill>
                  <a:srgbClr val="C00000"/>
                </a:solidFill>
                <a:hlinkClick r:id="rId11"/>
              </a:rPr>
              <a:t>www.bombayhighcourt.nic.in</a:t>
            </a:r>
            <a:endParaRPr lang="en-US" sz="1400" b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1400" b="1" dirty="0" smtClean="0">
                <a:solidFill>
                  <a:srgbClr val="C00000"/>
                </a:solidFill>
                <a:hlinkClick r:id="rId12"/>
              </a:rPr>
              <a:t>www.mahapolice.gov.in</a:t>
            </a:r>
            <a:endParaRPr lang="en-US" sz="1400" b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1400" b="1" dirty="0" smtClean="0">
                <a:solidFill>
                  <a:srgbClr val="C00000"/>
                </a:solidFill>
                <a:hlinkClick r:id="rId13"/>
              </a:rPr>
              <a:t>www.maha-arogya.gov.in</a:t>
            </a:r>
            <a:endParaRPr lang="en-US" sz="1400" b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1400" b="1" dirty="0" smtClean="0">
                <a:solidFill>
                  <a:srgbClr val="C00000"/>
                </a:solidFill>
                <a:hlinkClick r:id="rId14"/>
              </a:rPr>
              <a:t>www.ceomaharashtra.gov.in</a:t>
            </a:r>
            <a:endParaRPr lang="en-US" sz="1400" b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1400" b="1" dirty="0" smtClean="0">
                <a:solidFill>
                  <a:srgbClr val="C00000"/>
                </a:solidFill>
                <a:hlinkClick r:id="rId15"/>
              </a:rPr>
              <a:t>www.mahabhulekh.maharashtra.gov.in</a:t>
            </a:r>
            <a:r>
              <a:rPr lang="en-US" sz="1400" b="1" dirty="0" smtClean="0">
                <a:solidFill>
                  <a:srgbClr val="C00000"/>
                </a:solidFill>
              </a:rPr>
              <a:t> </a:t>
            </a:r>
          </a:p>
          <a:p>
            <a:r>
              <a:rPr lang="en-US" sz="1400" b="1" dirty="0" smtClean="0"/>
              <a:t>   </a:t>
            </a:r>
          </a:p>
          <a:p>
            <a:endParaRPr lang="en-US" sz="1400" b="1" dirty="0" smtClean="0"/>
          </a:p>
          <a:p>
            <a:endParaRPr lang="en-US" sz="1400" b="1" dirty="0" smtClean="0"/>
          </a:p>
          <a:p>
            <a:endParaRPr lang="en-US" sz="1400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2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1" y="304800"/>
            <a:ext cx="4495799" cy="1271686"/>
          </a:xfrm>
          <a:prstGeom prst="rect">
            <a:avLst/>
          </a:prstGeom>
        </p:spPr>
      </p:pic>
      <p:grpSp>
        <p:nvGrpSpPr>
          <p:cNvPr id="2" name="Group 12"/>
          <p:cNvGrpSpPr/>
          <p:nvPr/>
        </p:nvGrpSpPr>
        <p:grpSpPr>
          <a:xfrm>
            <a:off x="914400" y="1905000"/>
            <a:ext cx="7162800" cy="762000"/>
            <a:chOff x="1676400" y="1219200"/>
            <a:chExt cx="7162800" cy="762000"/>
          </a:xfrm>
        </p:grpSpPr>
        <p:sp>
          <p:nvSpPr>
            <p:cNvPr id="4" name="Rectangle 3"/>
            <p:cNvSpPr/>
            <p:nvPr/>
          </p:nvSpPr>
          <p:spPr>
            <a:xfrm>
              <a:off x="1676400" y="1219200"/>
              <a:ext cx="2057400" cy="762000"/>
            </a:xfrm>
            <a:prstGeom prst="rect">
              <a:avLst/>
            </a:prstGeom>
            <a:effectLst>
              <a:outerShdw blurRad="165100" dir="13080000" sx="97000" sy="97000" kx="-1200000" algn="bl" rotWithShape="0">
                <a:schemeClr val="tx2">
                  <a:lumMod val="40000"/>
                  <a:lumOff val="60000"/>
                  <a:alpha val="80000"/>
                </a:scheme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  </a:t>
              </a:r>
              <a:r>
                <a:rPr lang="en-US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 Black" pitchFamily="34" charset="0"/>
                </a:rPr>
                <a:t>Business  Organisation	</a:t>
              </a:r>
              <a:endPara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4343400" y="1219200"/>
              <a:ext cx="1828800" cy="762000"/>
            </a:xfrm>
            <a:prstGeom prst="rect">
              <a:avLst/>
            </a:prstGeom>
            <a:effectLst>
              <a:outerShdw blurRad="165100" dir="13080000" sx="97000" sy="97000" kx="-1200000" algn="bl" rotWithShape="0">
                <a:schemeClr val="tx2">
                  <a:lumMod val="40000"/>
                  <a:lumOff val="60000"/>
                  <a:alpha val="80000"/>
                </a:schemeClr>
              </a:outerShd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 Black" pitchFamily="34" charset="0"/>
                </a:rPr>
                <a:t>Website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6781800" y="1219200"/>
              <a:ext cx="2057400" cy="762000"/>
            </a:xfrm>
            <a:prstGeom prst="rect">
              <a:avLst/>
            </a:prstGeom>
            <a:effectLst>
              <a:outerShdw blurRad="165100" dir="13080000" sx="97000" sy="97000" kx="-1200000" algn="bl" rotWithShape="0">
                <a:schemeClr val="tx2">
                  <a:lumMod val="40000"/>
                  <a:lumOff val="60000"/>
                  <a:alpha val="80000"/>
                </a:schemeClr>
              </a:outerShdw>
            </a:effectLst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 Black" pitchFamily="34" charset="0"/>
                </a:rPr>
                <a:t>Government</a:t>
              </a:r>
            </a:p>
          </p:txBody>
        </p:sp>
        <p:sp>
          <p:nvSpPr>
            <p:cNvPr id="7" name="Right Arrow 6"/>
            <p:cNvSpPr/>
            <p:nvPr/>
          </p:nvSpPr>
          <p:spPr>
            <a:xfrm>
              <a:off x="3810000" y="1524000"/>
              <a:ext cx="457200" cy="2286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Arrow 7"/>
            <p:cNvSpPr/>
            <p:nvPr/>
          </p:nvSpPr>
          <p:spPr>
            <a:xfrm>
              <a:off x="6248400" y="1524000"/>
              <a:ext cx="457200" cy="2286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57200" y="3166646"/>
            <a:ext cx="8077200" cy="33855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FF00"/>
                </a:solidFill>
                <a:latin typeface="Arial Black" pitchFamily="34" charset="0"/>
              </a:rPr>
              <a:t>Name of the B2G Websites in India</a:t>
            </a:r>
            <a:endParaRPr lang="en-US" sz="16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3048000"/>
            <a:ext cx="7467600" cy="369331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42900" indent="-342900">
              <a:buAutoNum type="arabicParenR"/>
            </a:pPr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 marL="342900" indent="-342900">
              <a:buAutoNum type="arabicParenR"/>
            </a:pPr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 marL="342900" indent="-342900">
              <a:buAutoNum type="arabicParenR"/>
            </a:pP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3"/>
              </a:rPr>
              <a:t>www.maharashtra.gov.in</a:t>
            </a:r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4"/>
              </a:rPr>
              <a:t>www.incometaxindia.gov.in</a:t>
            </a:r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5"/>
              </a:rPr>
              <a:t>www.gst.gov.in</a:t>
            </a:r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6"/>
              </a:rPr>
              <a:t>www.mahapwd.com</a:t>
            </a:r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7"/>
              </a:rPr>
              <a:t>www.maharashtraetenders.in</a:t>
            </a:r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8"/>
              </a:rPr>
              <a:t>www.pwdmaharashtraetender.in</a:t>
            </a:r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9"/>
              </a:rPr>
              <a:t>www.eauction.gov.in</a:t>
            </a:r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10"/>
              </a:rPr>
              <a:t>www.incometaxindiaefiling.gov.in</a:t>
            </a:r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11"/>
              </a:rPr>
              <a:t>www.shopactregistration.org</a:t>
            </a:r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342900" indent="-342900">
              <a:buAutoNum type="arabicParenR"/>
            </a:pP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C:\Users\USER\Pictures\b2g1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410200" y="3581400"/>
            <a:ext cx="3277312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/>
          <p:nvPr/>
        </p:nvGrpSpPr>
        <p:grpSpPr>
          <a:xfrm>
            <a:off x="914400" y="1905000"/>
            <a:ext cx="7162800" cy="762000"/>
            <a:chOff x="1676400" y="1219200"/>
            <a:chExt cx="7162800" cy="762000"/>
          </a:xfrm>
        </p:grpSpPr>
        <p:sp>
          <p:nvSpPr>
            <p:cNvPr id="4" name="Rectangle 3"/>
            <p:cNvSpPr/>
            <p:nvPr/>
          </p:nvSpPr>
          <p:spPr>
            <a:xfrm>
              <a:off x="1676400" y="1219200"/>
              <a:ext cx="2057400" cy="762000"/>
            </a:xfrm>
            <a:prstGeom prst="rect">
              <a:avLst/>
            </a:prstGeom>
            <a:effectLst>
              <a:outerShdw blurRad="165100" dir="13080000" sx="97000" sy="97000" kx="-1200000" algn="bl" rotWithShape="0">
                <a:schemeClr val="tx2">
                  <a:lumMod val="40000"/>
                  <a:lumOff val="60000"/>
                  <a:alpha val="80000"/>
                </a:scheme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 </a:t>
              </a:r>
              <a:r>
                <a:rPr lang="en-US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 Black" pitchFamily="34" charset="0"/>
                </a:rPr>
                <a:t>Government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4343400" y="1219200"/>
              <a:ext cx="1828800" cy="762000"/>
            </a:xfrm>
            <a:prstGeom prst="rect">
              <a:avLst/>
            </a:prstGeom>
            <a:effectLst>
              <a:outerShdw blurRad="165100" dir="13080000" sx="97000" sy="97000" kx="-1200000" algn="bl" rotWithShape="0">
                <a:schemeClr val="tx2">
                  <a:lumMod val="40000"/>
                  <a:lumOff val="60000"/>
                  <a:alpha val="80000"/>
                </a:schemeClr>
              </a:outerShd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 Black" pitchFamily="34" charset="0"/>
                </a:rPr>
                <a:t>Website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6781800" y="1219200"/>
              <a:ext cx="2057400" cy="762000"/>
            </a:xfrm>
            <a:prstGeom prst="rect">
              <a:avLst/>
            </a:prstGeom>
            <a:effectLst>
              <a:outerShdw blurRad="165100" dir="13080000" sx="97000" sy="97000" kx="-1200000" algn="bl" rotWithShape="0">
                <a:schemeClr val="tx2">
                  <a:lumMod val="40000"/>
                  <a:lumOff val="60000"/>
                  <a:alpha val="80000"/>
                </a:schemeClr>
              </a:outerShdw>
            </a:effectLst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 Black" pitchFamily="34" charset="0"/>
                </a:rPr>
                <a:t>Citizen</a:t>
              </a:r>
              <a:endPara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endParaRPr>
            </a:p>
          </p:txBody>
        </p:sp>
        <p:sp>
          <p:nvSpPr>
            <p:cNvPr id="7" name="Right Arrow 6"/>
            <p:cNvSpPr/>
            <p:nvPr/>
          </p:nvSpPr>
          <p:spPr>
            <a:xfrm>
              <a:off x="3810000" y="1524000"/>
              <a:ext cx="457200" cy="2286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Arrow 7"/>
            <p:cNvSpPr/>
            <p:nvPr/>
          </p:nvSpPr>
          <p:spPr>
            <a:xfrm>
              <a:off x="6248400" y="1524000"/>
              <a:ext cx="457200" cy="2286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57200" y="3166646"/>
            <a:ext cx="8077200" cy="33855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FF00"/>
                </a:solidFill>
                <a:latin typeface="Arial Black" pitchFamily="34" charset="0"/>
              </a:rPr>
              <a:t>Name of the B2G Websites in India</a:t>
            </a:r>
            <a:endParaRPr lang="en-US" sz="16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3048000"/>
            <a:ext cx="7467600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42900" indent="-342900">
              <a:buAutoNum type="arabicParenR"/>
            </a:pPr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 marL="342900" indent="-342900">
              <a:buAutoNum type="arabicParenR"/>
            </a:pPr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 marL="342900" indent="-342900">
              <a:buAutoNum type="arabicParenR"/>
            </a:pPr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342900" indent="-342900">
              <a:buAutoNum type="arabicParenR"/>
            </a:pP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53</Words>
  <Application>Microsoft Office PowerPoint</Application>
  <PresentationFormat>On-screen Show (4:3)</PresentationFormat>
  <Paragraphs>53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Neo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Business-to-Government(B2G) E-Commerce</dc:title>
  <dc:creator>USER</dc:creator>
  <cp:lastModifiedBy>pc</cp:lastModifiedBy>
  <cp:revision>12</cp:revision>
  <dcterms:created xsi:type="dcterms:W3CDTF">2018-08-03T15:33:18Z</dcterms:created>
  <dcterms:modified xsi:type="dcterms:W3CDTF">2011-01-01T06:46:06Z</dcterms:modified>
</cp:coreProperties>
</file>